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7" r:id="rId10"/>
    <p:sldId id="268" r:id="rId11"/>
    <p:sldId id="263" r:id="rId12"/>
    <p:sldId id="269" r:id="rId13"/>
    <p:sldId id="270" r:id="rId14"/>
    <p:sldId id="271" r:id="rId15"/>
    <p:sldId id="272" r:id="rId16"/>
    <p:sldId id="274" r:id="rId17"/>
    <p:sldId id="275" r:id="rId18"/>
    <p:sldId id="276" r:id="rId19"/>
    <p:sldId id="289" r:id="rId20"/>
    <p:sldId id="29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3"/>
          <p:cNvPicPr>
            <a:picLocks noChangeAspect="1"/>
          </p:cNvPicPr>
          <p:nvPr/>
        </p:nvPicPr>
        <p:blipFill>
          <a:blip r:embed="rId2"/>
          <a:stretch>
            <a:fillRect/>
          </a:stretch>
        </p:blipFill>
        <p:spPr>
          <a:xfrm>
            <a:off x="0" y="0"/>
            <a:ext cx="12192000" cy="6858000"/>
          </a:xfrm>
          <a:prstGeom prst="rect">
            <a:avLst/>
          </a:prstGeom>
          <a:noFill/>
          <a:ln w="9525">
            <a:noFill/>
          </a:ln>
        </p:spPr>
      </p:pic>
      <p:sp>
        <p:nvSpPr>
          <p:cNvPr id="2051" name="Rectangle 3"/>
          <p:cNvSpPr>
            <a:spLocks noGrp="1" noChangeArrowheads="1"/>
          </p:cNvSpPr>
          <p:nvPr>
            <p:ph type="ctrTitle"/>
          </p:nvPr>
        </p:nvSpPr>
        <p:spPr>
          <a:xfrm>
            <a:off x="624417" y="3717925"/>
            <a:ext cx="10943167"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4940300"/>
            <a:ext cx="10949517" cy="981075"/>
          </a:xfrm>
        </p:spPr>
        <p:txBody>
          <a:bodyPr/>
          <a:lstStyle>
            <a:lvl1pPr marL="0" indent="0" algn="r">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10"/>
          <p:cNvPicPr>
            <a:picLocks noChangeAspect="1"/>
          </p:cNvPicPr>
          <p:nvPr/>
        </p:nvPicPr>
        <p:blipFill>
          <a:blip r:embed="rId12"/>
          <a:stretch>
            <a:fillRect/>
          </a:stretch>
        </p:blipFill>
        <p:spPr>
          <a:xfrm>
            <a:off x="0" y="0"/>
            <a:ext cx="12192000"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3A1C593-65D0-4073-BCC9-577B9352EA97}"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nSpc>
                <a:spcPct val="150000"/>
              </a:lnSpc>
            </a:pPr>
            <a:r>
              <a:rPr lang="en-US" dirty="0"/>
              <a:t>Традиційний східний масаж у програмах медичної реабілітації</a:t>
            </a:r>
            <a:endParaRPr lang="en-US" dirty="0"/>
          </a:p>
        </p:txBody>
      </p:sp>
      <p:sp>
        <p:nvSpPr>
          <p:cNvPr id="3" name="Subtitle 2"/>
          <p:cNvSpPr>
            <a:spLocks noGrp="1"/>
          </p:cNvSpPr>
          <p:nvPr>
            <p:ph type="subTitle" idx="1"/>
          </p:nvPr>
        </p:nvSpPr>
        <p:spPr>
          <a:xfrm>
            <a:off x="1524000" y="3602355"/>
            <a:ext cx="9144000" cy="3084195"/>
          </a:xfrm>
        </p:spPr>
        <p:txBody>
          <a:bodyPr>
            <a:normAutofit fontScale="70000"/>
          </a:bodyPr>
          <a:lstStyle/>
          <a:p>
            <a:pPr algn="r"/>
            <a:endParaRPr lang="uk-UA" altLang="en-US"/>
          </a:p>
          <a:p>
            <a:pPr algn="r"/>
            <a:endParaRPr lang="uk-UA" altLang="en-US"/>
          </a:p>
          <a:p>
            <a:pPr algn="r"/>
            <a:endParaRPr lang="uk-UA" altLang="en-US"/>
          </a:p>
          <a:p>
            <a:pPr algn="r"/>
            <a:endParaRPr lang="uk-UA" altLang="en-US"/>
          </a:p>
          <a:p>
            <a:pPr algn="r">
              <a:lnSpc>
                <a:spcPct val="150000"/>
              </a:lnSpc>
            </a:pPr>
            <a:r>
              <a:rPr lang="uk-UA" altLang="en-US"/>
              <a:t>ХДУ Медичний факультет</a:t>
            </a:r>
            <a:endParaRPr lang="uk-UA" altLang="en-US"/>
          </a:p>
          <a:p>
            <a:pPr algn="r">
              <a:lnSpc>
                <a:spcPct val="150000"/>
              </a:lnSpc>
            </a:pPr>
            <a:r>
              <a:rPr lang="uk-UA" altLang="en-US"/>
              <a:t>Кафедра медицини та фізичної терапії</a:t>
            </a:r>
            <a:endParaRPr lang="uk-UA" altLang="en-US"/>
          </a:p>
          <a:p>
            <a:pPr algn="r">
              <a:lnSpc>
                <a:spcPct val="150000"/>
              </a:lnSpc>
            </a:pPr>
            <a:r>
              <a:rPr lang="uk-UA" altLang="en-US"/>
              <a:t>викладач Джугостран Максим Валерійович 2020 р. </a:t>
            </a:r>
            <a:endParaRPr lang="uk-UA"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190500"/>
            <a:ext cx="10972800" cy="1090930"/>
          </a:xfrm>
        </p:spPr>
        <p:txBody>
          <a:bodyPr>
            <a:normAutofit/>
          </a:bodyPr>
          <a:p>
            <a:r>
              <a:rPr lang="en-US">
                <a:latin typeface="Times New Roman" panose="02020603050405020304" charset="0"/>
                <a:cs typeface="Times New Roman" panose="02020603050405020304" charset="0"/>
              </a:rPr>
              <a:t>2. Основні прийоми традиційного східного масажу. </a:t>
            </a:r>
            <a:endParaRPr lang="en-US">
              <a:latin typeface="Times New Roman" panose="02020603050405020304" charset="0"/>
              <a:cs typeface="Times New Roman" panose="02020603050405020304" charset="0"/>
            </a:endParaRPr>
          </a:p>
        </p:txBody>
      </p:sp>
      <p:sp>
        <p:nvSpPr>
          <p:cNvPr id="3" name="Content Placeholder 2"/>
          <p:cNvSpPr>
            <a:spLocks noGrp="1"/>
          </p:cNvSpPr>
          <p:nvPr>
            <p:ph idx="1"/>
          </p:nvPr>
        </p:nvSpPr>
        <p:spPr/>
        <p:txBody>
          <a:bodyPr>
            <a:normAutofit fontScale="80000"/>
          </a:bodyPr>
          <a:p>
            <a:pPr marL="0" indent="0">
              <a:buNone/>
            </a:pP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Усі прийоми східного масажу поділяються на інь- та янь- прийоми. </a:t>
            </a: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Чотири інь-прийоми спрямовані на посилення та відновлення функції органа, а чотири янь-прийоми - на зниження та нормалізацію патологічно </a:t>
            </a: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підвищеної функції. </a:t>
            </a: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Залежно від сили і тривалості, деякі прийоми можуть мати або заспокійливий, або збуджувальний вплив. </a:t>
            </a: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Існують також нейтральні прийоми масажу, які посилюють захисні функції організму. Для нейтрального масажу можуть бути інь- та янь-прийоми середньої сили впливу, а також ковзний банковий масаж (В. И. Васичкин, 2005 р.).</a:t>
            </a:r>
            <a:endParaRPr lang="en-US">
              <a:latin typeface="Times New Roman" panose="02020603050405020304" charset="0"/>
              <a:cs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pPr marL="0" indent="0">
              <a:lnSpc>
                <a:spcPct val="100000"/>
              </a:lnSpc>
              <a:buNone/>
            </a:pPr>
            <a:r>
              <a:rPr lang="en-US" sz="2800" b="1">
                <a:latin typeface="Times New Roman" panose="02020603050405020304" charset="0"/>
                <a:cs typeface="Times New Roman" panose="02020603050405020304" charset="0"/>
              </a:rPr>
              <a:t>Лінійне погладжування</a:t>
            </a:r>
            <a:r>
              <a:rPr lang="ru-RU" altLang="en-US" sz="2800" b="1">
                <a:latin typeface="Times New Roman" panose="02020603050405020304" charset="0"/>
                <a:cs typeface="Times New Roman" panose="02020603050405020304" charset="0"/>
              </a:rPr>
              <a:t>.</a:t>
            </a:r>
            <a:endParaRPr lang="ru-RU" altLang="en-US" sz="2800" b="1">
              <a:latin typeface="Times New Roman" panose="02020603050405020304" charset="0"/>
              <a:cs typeface="Times New Roman" panose="02020603050405020304" charset="0"/>
            </a:endParaRPr>
          </a:p>
          <a:p>
            <a:pPr marL="0" indent="0">
              <a:lnSpc>
                <a:spcPct val="100000"/>
              </a:lnSpc>
              <a:buNone/>
            </a:pPr>
            <a:r>
              <a:rPr lang="ru-RU" altLang="en-US" sz="2800">
                <a:latin typeface="Times New Roman" panose="02020603050405020304" charset="0"/>
                <a:cs typeface="Times New Roman" panose="02020603050405020304" charset="0"/>
              </a:rPr>
              <a:t>Це</a:t>
            </a:r>
            <a:r>
              <a:rPr lang="en-US" sz="2800">
                <a:latin typeface="Times New Roman" panose="02020603050405020304" charset="0"/>
                <a:cs typeface="Times New Roman" panose="02020603050405020304" charset="0"/>
              </a:rPr>
              <a:t> коротка легка поверхнева дія на шкіру, підшкірну клітковину й м''язи. Впливають I пальцем (подушечкою або тильною стороною), проводячи 50–150 рухів у хвилину вздовж меридіану або від однієї точки до іншої. Зазвичай працюють одночасно обома руками, при цьому впливають першими пальцями, а інші чотири тримають у висячому положенні або фіксують на шкірі. Лінійне погладжування з натисканням може здійснюватися також долонями. Цей прийом використовується на спині, голові й передпліччях. Залежно від швидкості й інтенсивності чинить тонізуючу або гармонізуючу дію.</a:t>
            </a:r>
            <a:endParaRPr lang="en-US" sz="2800">
              <a:latin typeface="Times New Roman" panose="02020603050405020304" charset="0"/>
              <a:cs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pPr marL="0" indent="0">
              <a:buNone/>
            </a:pPr>
            <a:r>
              <a:rPr lang="en-US" sz="2800" b="1">
                <a:latin typeface="Times New Roman" panose="02020603050405020304" charset="0"/>
                <a:cs typeface="Times New Roman" panose="02020603050405020304" charset="0"/>
              </a:rPr>
              <a:t>Защипування.</a:t>
            </a:r>
            <a:r>
              <a:rPr lang="en-US" sz="2800">
                <a:latin typeface="Times New Roman" panose="02020603050405020304" charset="0"/>
                <a:cs typeface="Times New Roman" panose="02020603050405020304" charset="0"/>
              </a:rPr>
              <a:t>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Прийом характеризується сильною дією на точку (зону) унаслідок защипування шкіри з тканинами й м''язів, що підлягають, I і II або п''ятьма пальцями. Спочатку цей рух виконується легко й м''яко, потім сила дії збільшується до отримання інтенсивної гіперемії. Так, наприклад, при головному болі в лобовій ділянці защипують позамеридіанну точку РС-3 між бровами двома пальцями або обидві точки V-10 у ділянці шиї. Паравертебрально розташовані точки (зони) масажують (защипують) п''ятьма пальцями симетрично з обох боків. Дія повинна бути сильною, але не дуже хворобливою («на межі з хворобливою»). Це седативний метод.</a:t>
            </a:r>
            <a:endParaRPr lang="en-US" sz="2800">
              <a:latin typeface="Times New Roman" panose="02020603050405020304" charset="0"/>
              <a:cs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pPr marL="0" indent="0">
              <a:buNone/>
            </a:pPr>
            <a:r>
              <a:rPr lang="en-US" sz="2800" b="1">
                <a:latin typeface="Times New Roman" panose="02020603050405020304" charset="0"/>
                <a:cs typeface="Times New Roman" panose="02020603050405020304" charset="0"/>
              </a:rPr>
              <a:t>Переривчасте натискання.</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 Цей прийом виконується одним пальцем (частіше подушечкою великого пальця, вказівним, середнім або кількома пальцями відразу). Іноді двома руками одночасно. Зазвичай для посилення ефекту один великий палець розташовується поверх іншого. Переривчасте натискання може здійснюватися долонею і навіть ліктем (наприклад, у сідничній ділянці) до отримання передбаченого відчуття значного тепла. Натискання сильне. Метод відповідає седативному.</a:t>
            </a:r>
            <a:endParaRPr lang="en-US" sz="2800">
              <a:latin typeface="Times New Roman" panose="02020603050405020304" charset="0"/>
              <a:cs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pPr marL="0" indent="0">
              <a:buNone/>
            </a:pPr>
            <a:r>
              <a:rPr lang="en-US" sz="2800" b="1">
                <a:latin typeface="Times New Roman" panose="02020603050405020304" charset="0"/>
                <a:cs typeface="Times New Roman" panose="02020603050405020304" charset="0"/>
              </a:rPr>
              <a:t>Погладжування і тертя точки.</a:t>
            </a:r>
            <a:r>
              <a:rPr lang="en-US" sz="2800">
                <a:latin typeface="Times New Roman" panose="02020603050405020304" charset="0"/>
                <a:cs typeface="Times New Roman" panose="02020603050405020304" charset="0"/>
              </a:rPr>
              <a:t>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Погладжування з поступовим переходом у тертя точки меридіану або зони здійснюється одним або кількома пальцями, всією долонею, її ребром, часто симетрично обома руками. Якщо розтирання (часто кругове) проводиться з достатньою силою, до відчуття значного тепла — метод седативний. Якщо тертя легке, майже торкання зі слабкими передбаченими відчуттями — тонізуючий. Якщо тертя проводиться з середньою силою й частотою — гармонізуючий.</a:t>
            </a:r>
            <a:endParaRPr lang="en-US" sz="2800">
              <a:latin typeface="Times New Roman" panose="02020603050405020304" charset="0"/>
              <a:cs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pPr marL="0" indent="0">
              <a:buNone/>
            </a:pPr>
            <a:r>
              <a:rPr lang="en-US" sz="2800" b="1">
                <a:latin typeface="Times New Roman" panose="02020603050405020304" charset="0"/>
                <a:cs typeface="Times New Roman" panose="02020603050405020304" charset="0"/>
              </a:rPr>
              <a:t>Обертання.</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Дія обертальними рухами пальців, усією долонею, ребром долоні на точку меридіану або навколо хворобливої ділянки. Часто обертальне розтирання проводять зведеними разом вказівним, середнім, безіменним пальцями й мізинцем. Обертання проводять із частотою 50–60 кругових рухів в одну хвилину. Прийом використовується для тонізації, іноді при обертанні з середньою силою натискання — для гармонізації.</a:t>
            </a:r>
            <a:endParaRPr lang="en-US" sz="2800">
              <a:latin typeface="Times New Roman" panose="02020603050405020304" charset="0"/>
              <a:cs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09600" y="889000"/>
            <a:ext cx="10972800" cy="5238750"/>
          </a:xfrm>
        </p:spPr>
        <p:txBody>
          <a:bodyPr/>
          <a:p>
            <a:pPr marL="0" indent="0">
              <a:buNone/>
            </a:pPr>
            <a:r>
              <a:rPr lang="en-US" sz="2800" b="1">
                <a:latin typeface="Times New Roman" panose="02020603050405020304" charset="0"/>
                <a:cs typeface="Times New Roman" panose="02020603050405020304" charset="0"/>
              </a:rPr>
              <a:t>Постукування й поплескування. </a:t>
            </a:r>
            <a:r>
              <a:rPr lang="en-US" sz="2800">
                <a:latin typeface="Times New Roman" panose="02020603050405020304" charset="0"/>
                <a:cs typeface="Times New Roman" panose="02020603050405020304" charset="0"/>
              </a:rPr>
              <a:t>Постукування можна проводити кінчиками всіх п''яти пальців, кулаком, долонею, можна одночасно обома, а також складеними кистями. Особливо необхідний цей прийом під час масажу при зниженому тонусі м''язів. Сила постукування повинна бути однаковою, рухи ритмічні, 150–200 ударів у хвилину. Метод тонізуючий.</a:t>
            </a:r>
            <a:endParaRPr lang="en-US" sz="2800">
              <a:latin typeface="Times New Roman" panose="02020603050405020304" charset="0"/>
              <a:cs typeface="Times New Roman" panose="02020603050405020304" charset="0"/>
            </a:endParaRPr>
          </a:p>
          <a:p>
            <a:pPr marL="0" indent="0">
              <a:buNone/>
            </a:pPr>
            <a:r>
              <a:rPr lang="en-US" sz="2800" b="1">
                <a:latin typeface="Times New Roman" panose="02020603050405020304" charset="0"/>
                <a:cs typeface="Times New Roman" panose="02020603050405020304" charset="0"/>
              </a:rPr>
              <a:t>Натягнення й обертання.</a:t>
            </a:r>
            <a:r>
              <a:rPr lang="en-US" sz="2800">
                <a:latin typeface="Times New Roman" panose="02020603050405020304" charset="0"/>
                <a:cs typeface="Times New Roman" panose="02020603050405020304" charset="0"/>
              </a:rPr>
              <a:t> Прийом використовується для відновлення рухливості суглобів. Крім того, він є завершальною частиною будь-якого східного масажу. Здійснюється двома руками: одна фіксує проксимальну частину суглоба, друга — проводить натягнення і пасивні рухи в суглобі, поступово збільшуючи об''єм рухів. Метод тонізуючий.</a:t>
            </a:r>
            <a:endParaRPr lang="en-US" sz="2800">
              <a:latin typeface="Times New Roman" panose="02020603050405020304" charset="0"/>
              <a:cs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09600" y="349885"/>
            <a:ext cx="10972800" cy="5777865"/>
          </a:xfrm>
        </p:spPr>
        <p:txBody>
          <a:bodyPr/>
          <a:p>
            <a:pPr marL="0" indent="0">
              <a:buNone/>
            </a:pPr>
            <a:r>
              <a:rPr lang="en-US" sz="2800" b="1">
                <a:latin typeface="Times New Roman" panose="02020603050405020304" charset="0"/>
                <a:cs typeface="Times New Roman" panose="02020603050405020304" charset="0"/>
              </a:rPr>
              <a:t>Вібрація.</a:t>
            </a:r>
            <a:r>
              <a:rPr lang="en-US" sz="2800">
                <a:latin typeface="Times New Roman" panose="02020603050405020304" charset="0"/>
                <a:cs typeface="Times New Roman" panose="02020603050405020304" charset="0"/>
              </a:rPr>
              <a:t>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Виконується пальцем, частіше середнім, а вказівний його підтримує. Вібрація точки або хворобливої зони може також здійснюватися долонею. Це коротке сильне натискання з вібрацією 150–200 коливань у хвилину. Метод седативний.</a:t>
            </a:r>
            <a:endParaRPr lang="en-US" sz="2800">
              <a:latin typeface="Times New Roman" panose="02020603050405020304" charset="0"/>
              <a:cs typeface="Times New Roman" panose="02020603050405020304" charset="0"/>
            </a:endParaRPr>
          </a:p>
          <a:p>
            <a:pPr marL="0" indent="0">
              <a:buNone/>
            </a:pPr>
            <a:r>
              <a:rPr lang="en-US" sz="2800" b="1">
                <a:latin typeface="Times New Roman" panose="02020603050405020304" charset="0"/>
                <a:cs typeface="Times New Roman" panose="02020603050405020304" charset="0"/>
              </a:rPr>
              <a:t>Лінійний масаж</a:t>
            </a:r>
            <a:r>
              <a:rPr lang="ru-RU" altLang="en-US" sz="2800" b="1">
                <a:latin typeface="Times New Roman" panose="02020603050405020304" charset="0"/>
                <a:cs typeface="Times New Roman" panose="02020603050405020304" charset="0"/>
              </a:rPr>
              <a:t>.</a:t>
            </a:r>
            <a:endParaRPr lang="ru-RU" altLang="en-US" sz="2800" b="1">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 </a:t>
            </a:r>
            <a:r>
              <a:rPr lang="ru-RU" altLang="en-US" sz="2800">
                <a:latin typeface="Times New Roman" panose="02020603050405020304" charset="0"/>
                <a:cs typeface="Times New Roman" panose="02020603050405020304" charset="0"/>
              </a:rPr>
              <a:t>З</a:t>
            </a:r>
            <a:r>
              <a:rPr lang="en-US" sz="2800">
                <a:latin typeface="Times New Roman" panose="02020603050405020304" charset="0"/>
                <a:cs typeface="Times New Roman" panose="02020603050405020304" charset="0"/>
              </a:rPr>
              <a:t>дійснюється рухом рук масажиста чітко по ходу меридіану, якщо масаж тонізуючий при «синдромі порожнечі», і проти ходу меридіану при «синдромі повноти» (масаж седативний). Шлях масажу повинен бути максимально точним і не зачіпати меридіанів, не залучених у патологічний процес.</a:t>
            </a:r>
            <a:endParaRPr lang="en-US" sz="2800">
              <a:latin typeface="Times New Roman" panose="02020603050405020304" charset="0"/>
              <a:cs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pPr marL="0" indent="0">
              <a:buNone/>
            </a:pPr>
            <a:r>
              <a:rPr lang="en-US" sz="2800">
                <a:latin typeface="Times New Roman" panose="02020603050405020304" charset="0"/>
                <a:cs typeface="Times New Roman" panose="02020603050405020304" charset="0"/>
              </a:rPr>
              <a:t>При масажуванні «активних» точок можна користуватися не тільки пальцями, долонями, але й спеціальними пристроями, наприклад паличками з дерева, металу або слонячої кістки із закругленим кінцем: тупішим — для седатування і більш тонким — для тонізації. Користуються також циліндричними стержнями й голками з кулястими наконечниками діаметром 5–6 мм для седатування або 1–2 мм для тонізації. Тривалість тонізуючого масажу — 3–5 хв, седативного — 15–25 хв. Зазвичай проводиться 10–15 сеансів. Клінічний ефект може настати дещо раніше, проте для його закріплення проводять ще кілька процедур.</a:t>
            </a:r>
            <a:endParaRPr lang="en-US" sz="2800">
              <a:latin typeface="Times New Roman" panose="02020603050405020304" charset="0"/>
              <a:cs typeface="Times New Roman" panose="020206030504050203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pPr marL="0" indent="0" algn="ctr">
              <a:buNone/>
            </a:pPr>
            <a:endParaRPr lang="uk-UA" altLang="en-US" sz="9600">
              <a:latin typeface="Times New Roman" panose="02020603050405020304" charset="0"/>
              <a:cs typeface="Times New Roman" panose="02020603050405020304" charset="0"/>
            </a:endParaRPr>
          </a:p>
          <a:p>
            <a:pPr marL="0" indent="0" algn="ctr">
              <a:buNone/>
            </a:pPr>
            <a:r>
              <a:rPr lang="uk-UA" altLang="en-US" sz="9600">
                <a:latin typeface="Times New Roman" panose="02020603050405020304" charset="0"/>
                <a:cs typeface="Times New Roman" panose="02020603050405020304" charset="0"/>
              </a:rPr>
              <a:t>Дякую, далі буде...</a:t>
            </a:r>
            <a:endParaRPr lang="uk-UA" altLang="en-US" sz="9600">
              <a:latin typeface="Times New Roman" panose="02020603050405020304" charset="0"/>
              <a:cs typeface="Times New Roman" panose="020206030504050203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pPr marL="0" indent="0" algn="ctr"/>
            <a:r>
              <a:rPr lang="uk-UA" altLang="en-US">
                <a:latin typeface="Times New Roman" panose="02020603050405020304" charset="0"/>
                <a:cs typeface="Times New Roman" panose="02020603050405020304" charset="0"/>
              </a:rPr>
              <a:t>План</a:t>
            </a:r>
            <a:endParaRPr lang="uk-UA" altLang="en-US">
              <a:latin typeface="Times New Roman" panose="02020603050405020304" charset="0"/>
              <a:cs typeface="Times New Roman" panose="02020603050405020304" charset="0"/>
            </a:endParaRPr>
          </a:p>
        </p:txBody>
      </p:sp>
      <p:sp>
        <p:nvSpPr>
          <p:cNvPr id="3" name="Content Placeholder 2"/>
          <p:cNvSpPr>
            <a:spLocks noGrp="1"/>
          </p:cNvSpPr>
          <p:nvPr>
            <p:ph idx="1"/>
          </p:nvPr>
        </p:nvSpPr>
        <p:spPr/>
        <p:txBody>
          <a:bodyPr>
            <a:normAutofit lnSpcReduction="10000"/>
          </a:bodyPr>
          <a:p>
            <a:pPr marL="514350" indent="-514350">
              <a:lnSpc>
                <a:spcPct val="100000"/>
              </a:lnSpc>
              <a:buFont typeface="+mj-lt"/>
              <a:buAutoNum type="arabicPeriod"/>
            </a:pPr>
            <a:r>
              <a:rPr lang="en-US">
                <a:latin typeface="Times New Roman" panose="02020603050405020304" charset="0"/>
                <a:cs typeface="Times New Roman" panose="02020603050405020304" charset="0"/>
                <a:sym typeface="+mn-ea"/>
              </a:rPr>
              <a:t>Поняття й основні положення традиційного східного масажу. </a:t>
            </a:r>
            <a:endParaRPr lang="en-US">
              <a:latin typeface="Times New Roman" panose="02020603050405020304" charset="0"/>
              <a:cs typeface="Times New Roman" panose="02020603050405020304" charset="0"/>
              <a:sym typeface="+mn-ea"/>
            </a:endParaRPr>
          </a:p>
          <a:p>
            <a:pPr marL="514350" indent="-514350">
              <a:lnSpc>
                <a:spcPct val="100000"/>
              </a:lnSpc>
              <a:buFont typeface="+mj-lt"/>
              <a:buAutoNum type="arabicPeriod"/>
            </a:pPr>
            <a:endParaRPr lang="en-US">
              <a:latin typeface="Times New Roman" panose="02020603050405020304" charset="0"/>
              <a:cs typeface="Times New Roman" panose="02020603050405020304" charset="0"/>
              <a:sym typeface="+mn-ea"/>
            </a:endParaRPr>
          </a:p>
          <a:p>
            <a:pPr marL="514350" indent="-514350">
              <a:lnSpc>
                <a:spcPct val="100000"/>
              </a:lnSpc>
              <a:buFont typeface="+mj-lt"/>
              <a:buAutoNum type="arabicPeriod"/>
            </a:pPr>
            <a:r>
              <a:rPr lang="en-US">
                <a:latin typeface="Times New Roman" panose="02020603050405020304" charset="0"/>
                <a:cs typeface="Times New Roman" panose="02020603050405020304" charset="0"/>
                <a:sym typeface="+mn-ea"/>
              </a:rPr>
              <a:t>Основні прийоми традиційного східного масажу.</a:t>
            </a:r>
            <a:br>
              <a:rPr lang="en-US">
                <a:latin typeface="Times New Roman" panose="02020603050405020304" charset="0"/>
                <a:cs typeface="Times New Roman" panose="02020603050405020304" charset="0"/>
                <a:sym typeface="+mn-ea"/>
              </a:rPr>
            </a:br>
            <a:endParaRPr lang="en-US">
              <a:latin typeface="Times New Roman" panose="02020603050405020304" charset="0"/>
              <a:cs typeface="Times New Roman" panose="02020603050405020304" charset="0"/>
              <a:sym typeface="+mn-ea"/>
            </a:endParaRPr>
          </a:p>
          <a:p>
            <a:pPr marL="0" indent="0">
              <a:lnSpc>
                <a:spcPct val="100000"/>
              </a:lnSpc>
              <a:buFont typeface="+mj-lt"/>
              <a:buNone/>
            </a:pPr>
            <a:r>
              <a:rPr lang="uk-UA" altLang="en-US">
                <a:latin typeface="Times New Roman" panose="02020603050405020304" charset="0"/>
                <a:cs typeface="Times New Roman" panose="02020603050405020304" charset="0"/>
              </a:rPr>
              <a:t>    В цій презентації ми розглянемо 2 основних пункти.</a:t>
            </a:r>
            <a:endParaRPr lang="uk-UA" altLang="en-US">
              <a:latin typeface="Times New Roman" panose="02020603050405020304" charset="0"/>
              <a:cs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190500"/>
            <a:ext cx="10972800" cy="1567815"/>
          </a:xfrm>
        </p:spPr>
        <p:txBody>
          <a:bodyPr>
            <a:normAutofit/>
          </a:bodyPr>
          <a:p>
            <a:r>
              <a:rPr lang="uk-UA" altLang="en-US">
                <a:latin typeface="Times New Roman" panose="02020603050405020304" charset="0"/>
                <a:cs typeface="Times New Roman" panose="02020603050405020304" charset="0"/>
              </a:rPr>
              <a:t>1.</a:t>
            </a:r>
            <a:r>
              <a:rPr lang="en-US">
                <a:latin typeface="Times New Roman" panose="02020603050405020304" charset="0"/>
                <a:cs typeface="Times New Roman" panose="02020603050405020304" charset="0"/>
              </a:rPr>
              <a:t>Поняття й основні положення традиційного східного масажу. </a:t>
            </a:r>
            <a:endParaRPr lang="en-US">
              <a:latin typeface="Times New Roman" panose="02020603050405020304" charset="0"/>
              <a:cs typeface="Times New Roman" panose="02020603050405020304" charset="0"/>
            </a:endParaRPr>
          </a:p>
        </p:txBody>
      </p:sp>
      <p:sp>
        <p:nvSpPr>
          <p:cNvPr id="3" name="Content Placeholder 2"/>
          <p:cNvSpPr>
            <a:spLocks noGrp="1"/>
          </p:cNvSpPr>
          <p:nvPr>
            <p:ph idx="1"/>
          </p:nvPr>
        </p:nvSpPr>
        <p:spPr>
          <a:xfrm>
            <a:off x="609600" y="1889760"/>
            <a:ext cx="10972800" cy="4476750"/>
          </a:xfrm>
        </p:spPr>
        <p:txBody>
          <a:bodyPr/>
          <a:p>
            <a:pPr marL="0" indent="0" algn="just">
              <a:lnSpc>
                <a:spcPct val="100000"/>
              </a:lnSpc>
              <a:buNone/>
            </a:pPr>
            <a:r>
              <a:rPr lang="en-US" sz="2800">
                <a:latin typeface="Times New Roman" panose="02020603050405020304" charset="0"/>
                <a:cs typeface="Times New Roman" panose="02020603050405020304" charset="0"/>
              </a:rPr>
              <a:t>Традиційний східний масаж - це метод лікування шляхом впливу на активні </a:t>
            </a:r>
            <a:r>
              <a:rPr lang="en-US" sz="2800">
                <a:latin typeface="Times New Roman" panose="02020603050405020304" charset="0"/>
                <a:cs typeface="Times New Roman" panose="02020603050405020304" charset="0"/>
                <a:sym typeface="+mn-ea"/>
              </a:rPr>
              <a:t>акупунктурні («біологічно активні», «життєві») </a:t>
            </a:r>
            <a:r>
              <a:rPr lang="en-US" sz="2800">
                <a:latin typeface="Times New Roman" panose="02020603050405020304" charset="0"/>
                <a:cs typeface="Times New Roman" panose="02020603050405020304" charset="0"/>
              </a:rPr>
              <a:t>точки натисканням пальців, голкою з кулеподібним наконечником або сталевою кулькою діаметром 1 мм (японський метод — цуботерапія). При правильному надавлюванні на точку, як і при введенні акупунктурної голки, у хворого виникає відчуття болю та тепла (В. И. Иванов, 2006 р.). </a:t>
            </a:r>
            <a:endParaRPr lang="en-US" sz="2800">
              <a:latin typeface="Times New Roman" panose="02020603050405020304" charset="0"/>
              <a:cs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1011555"/>
            <a:ext cx="10515600" cy="4943475"/>
          </a:xfrm>
        </p:spPr>
        <p:txBody>
          <a:bodyPr>
            <a:normAutofit lnSpcReduction="20000"/>
          </a:bodyPr>
          <a:p>
            <a:pPr marL="0" indent="0" algn="just">
              <a:lnSpc>
                <a:spcPct val="150000"/>
              </a:lnSpc>
              <a:buNone/>
            </a:pPr>
            <a:r>
              <a:rPr lang="en-US" sz="2800">
                <a:latin typeface="Times New Roman" panose="02020603050405020304" charset="0"/>
                <a:cs typeface="Times New Roman" panose="02020603050405020304" charset="0"/>
              </a:rPr>
              <a:t>Масаж поліпшує шкірне дихання, стимулює функцію потових і сальних залоз, підвищує еластичність шкіри, відіграє велику роль у регуляції функцій організму. За допомогою масажу можна як і заспокоювати, так і збуджувати нервову систему. Дозування подразнення визначається станом хворого. Як орієнтир можна використовувати вазомоторну реакцію шкіри </a:t>
            </a:r>
            <a:endParaRPr lang="en-US" sz="2800">
              <a:latin typeface="Times New Roman" panose="02020603050405020304" charset="0"/>
              <a:cs typeface="Times New Roman" panose="02020603050405020304" charset="0"/>
            </a:endParaRPr>
          </a:p>
          <a:p>
            <a:pPr marL="0" indent="0" algn="just">
              <a:lnSpc>
                <a:spcPct val="150000"/>
              </a:lnSpc>
              <a:buNone/>
            </a:pPr>
            <a:r>
              <a:rPr lang="en-US" sz="2800">
                <a:latin typeface="Times New Roman" panose="02020603050405020304" charset="0"/>
                <a:cs typeface="Times New Roman" panose="02020603050405020304" charset="0"/>
              </a:rPr>
              <a:t> -  виникнення почервоніння на ділянці, де проводиться масаж. </a:t>
            </a:r>
            <a:endParaRPr lang="en-US" sz="2800">
              <a:latin typeface="Times New Roman" panose="02020603050405020304" charset="0"/>
              <a:cs typeface="Times New Roman" panose="02020603050405020304" charset="0"/>
            </a:endParaRPr>
          </a:p>
          <a:p>
            <a:pPr marL="0" indent="0" algn="just">
              <a:lnSpc>
                <a:spcPct val="150000"/>
              </a:lnSpc>
              <a:buNone/>
            </a:pPr>
            <a:r>
              <a:rPr lang="en-US" sz="2800">
                <a:latin typeface="Times New Roman" panose="02020603050405020304" charset="0"/>
                <a:cs typeface="Times New Roman" panose="02020603050405020304" charset="0"/>
              </a:rPr>
              <a:t>Масаж можна поєднувати з припалюванням і голковколюванням.</a:t>
            </a:r>
            <a:endParaRPr lang="en-US" sz="2800">
              <a:latin typeface="Times New Roman" panose="02020603050405020304" charset="0"/>
              <a:cs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atin typeface="Times New Roman" panose="02020603050405020304" charset="0"/>
                <a:cs typeface="Times New Roman" panose="02020603050405020304" charset="0"/>
                <a:sym typeface="+mn-ea"/>
              </a:rPr>
              <a:t>За допомогою масажу добре лікуються: </a:t>
            </a:r>
            <a:endParaRPr lang="en-US">
              <a:latin typeface="Times New Roman" panose="02020603050405020304" charset="0"/>
              <a:cs typeface="Times New Roman" panose="02020603050405020304" charset="0"/>
            </a:endParaRPr>
          </a:p>
        </p:txBody>
      </p:sp>
      <p:sp>
        <p:nvSpPr>
          <p:cNvPr id="3" name="Content Placeholder 2"/>
          <p:cNvSpPr>
            <a:spLocks noGrp="1"/>
          </p:cNvSpPr>
          <p:nvPr>
            <p:ph idx="1"/>
          </p:nvPr>
        </p:nvSpPr>
        <p:spPr/>
        <p:txBody>
          <a:bodyPr/>
          <a:p>
            <a:pPr marL="0" indent="0">
              <a:buNone/>
            </a:pPr>
            <a:endParaRPr lang="en-US">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	хронічні руйнівні процеси в хребті: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	наслідки травм;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	парези й атрофії м'язів;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	захворювання нервової та серцево-судинної систем;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	порушення кровообігу;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	хвороби легень, бронхів;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	хвороби органів травлення та органів малого тазу. </a:t>
            </a:r>
            <a:endParaRPr lang="en-US" sz="2800">
              <a:latin typeface="Times New Roman" panose="02020603050405020304" charset="0"/>
              <a:cs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09600" y="190500"/>
            <a:ext cx="10972800" cy="1428115"/>
          </a:xfrm>
        </p:spPr>
        <p:txBody>
          <a:bodyPr>
            <a:normAutofit/>
          </a:bodyPr>
          <a:p>
            <a:pPr algn="just"/>
            <a:r>
              <a:rPr lang="en-US">
                <a:latin typeface="Times New Roman" panose="02020603050405020304" charset="0"/>
                <a:cs typeface="Times New Roman" panose="02020603050405020304" charset="0"/>
                <a:sym typeface="+mn-ea"/>
              </a:rPr>
              <a:t>Протипоказання щодо проведення традиційного східного масажу: </a:t>
            </a:r>
            <a:endParaRPr lang="en-US">
              <a:latin typeface="Times New Roman" panose="02020603050405020304" charset="0"/>
              <a:cs typeface="Times New Roman" panose="02020603050405020304" charset="0"/>
            </a:endParaRPr>
          </a:p>
        </p:txBody>
      </p:sp>
      <p:sp>
        <p:nvSpPr>
          <p:cNvPr id="3" name="Content Placeholder 2"/>
          <p:cNvSpPr>
            <a:spLocks noGrp="1"/>
          </p:cNvSpPr>
          <p:nvPr>
            <p:ph idx="1"/>
          </p:nvPr>
        </p:nvSpPr>
        <p:spPr/>
        <p:txBody>
          <a:bodyPr>
            <a:normAutofit fontScale="80000"/>
          </a:bodyPr>
          <a:p>
            <a:pPr marL="0" indent="0">
              <a:buNone/>
            </a:pP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	гострі запальні процеси; </a:t>
            </a: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	кровотечі, захворювання крові; </a:t>
            </a: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	гнійні процеси; </a:t>
            </a: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	інфекційні захворювання шкіри; </a:t>
            </a: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	тромбози судин, аневризма; </a:t>
            </a: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	активна форма туберкульозу; </a:t>
            </a: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	остеомієліт; </a:t>
            </a: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	гостра серцево-судинна недостатность; </a:t>
            </a:r>
            <a:endParaRPr lang="en-US">
              <a:latin typeface="Times New Roman" panose="02020603050405020304" charset="0"/>
              <a:cs typeface="Times New Roman" panose="02020603050405020304" charset="0"/>
            </a:endParaRPr>
          </a:p>
          <a:p>
            <a:pPr marL="0" indent="0">
              <a:buNone/>
            </a:pPr>
            <a:r>
              <a:rPr lang="en-US">
                <a:latin typeface="Times New Roman" panose="02020603050405020304" charset="0"/>
                <a:cs typeface="Times New Roman" panose="02020603050405020304" charset="0"/>
              </a:rPr>
              <a:t>-	виражені форми психічних захворювань.</a:t>
            </a:r>
            <a:endParaRPr lang="en-US">
              <a:latin typeface="Times New Roman" panose="02020603050405020304" charset="0"/>
              <a:cs typeface="Times New Roman" panose="02020603050405020304" charset="0"/>
            </a:endParaRPr>
          </a:p>
          <a:p>
            <a:pPr marL="0" indent="0" algn="l">
              <a:buNone/>
            </a:pPr>
            <a:endParaRPr lang="en-US">
              <a:latin typeface="Times New Roman" panose="02020603050405020304" charset="0"/>
              <a:cs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normAutofit/>
          </a:bodyPr>
          <a:p>
            <a:pPr marL="0" indent="0" algn="l">
              <a:buNone/>
            </a:pPr>
            <a:r>
              <a:rPr lang="en-US" sz="2800">
                <a:latin typeface="Times New Roman" panose="02020603050405020304" charset="0"/>
                <a:cs typeface="Times New Roman" panose="02020603050405020304" charset="0"/>
                <a:sym typeface="+mn-ea"/>
              </a:rPr>
              <a:t>Особливо 	протипоказане 	пальцеве 	надавлювання 	при гострих запальних процесах і пухлинах.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При 	правильному виконанні східний масаж не викликає побічних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явищ. Результати впливу залежать від правильного вибору акупунктурних точок, методу впливу і дозування подразнення.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Деякі прийоми масажу, які мають оздоровче і профілактичне значення, можна виконувати самостійно (В. И. Васичкин, 2005 р.). </a:t>
            </a:r>
            <a:endParaRPr lang="en-US" sz="2800">
              <a:latin typeface="Times New Roman" panose="02020603050405020304" charset="0"/>
              <a:cs typeface="Times New Roman" panose="02020603050405020304" charset="0"/>
            </a:endParaRPr>
          </a:p>
          <a:p>
            <a:pPr marL="0" indent="0">
              <a:buNone/>
            </a:pPr>
            <a:r>
              <a:rPr lang="en-US" sz="2800">
                <a:latin typeface="Times New Roman" panose="02020603050405020304" charset="0"/>
                <a:cs typeface="Times New Roman" panose="02020603050405020304" charset="0"/>
              </a:rPr>
              <a:t>Якщо точковий масаж здійснюється в ділянці акупунктурних точок і зон, то лінійний масаж — відповідно до основних і м''язово-сухожильних меридіанів</a:t>
            </a:r>
            <a:r>
              <a:rPr lang="ru-RU" altLang="en-US" sz="2800">
                <a:latin typeface="Times New Roman" panose="02020603050405020304" charset="0"/>
                <a:cs typeface="Times New Roman" panose="02020603050405020304" charset="0"/>
              </a:rPr>
              <a:t>.</a:t>
            </a:r>
            <a:endParaRPr lang="ru-RU" altLang="en-US" sz="2800">
              <a:latin typeface="Times New Roman" panose="02020603050405020304" charset="0"/>
              <a:cs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09600" y="255270"/>
            <a:ext cx="10972800" cy="5872480"/>
          </a:xfrm>
        </p:spPr>
        <p:txBody>
          <a:bodyPr/>
          <a:p>
            <a:pPr marL="0" indent="0">
              <a:lnSpc>
                <a:spcPct val="100000"/>
              </a:lnSpc>
              <a:buNone/>
            </a:pPr>
            <a:r>
              <a:rPr lang="en-US" sz="2800">
                <a:latin typeface="Times New Roman" panose="02020603050405020304" charset="0"/>
                <a:cs typeface="Times New Roman" panose="02020603050405020304" charset="0"/>
              </a:rPr>
              <a:t>Східний масаж може бути точковим і лінійним. Якщо точковий масаж використовується достатньо часто й описується у багатьох літературних джерелах, то лінійний масаж мало кому знайомий, і його опис зустрічається в рідкісних виданнях, незважаючи на очевидну ефективність.Точковий масаж — це дія на акупунктурні («біологічно активні», «життєві») точки. У країнах Сходу його називають по-різному: у Китаї — пальцевим чжень, в Японії — шиацу або сиацу («ши», «си» — пальці, «ацу» — натискання).</a:t>
            </a:r>
            <a:endParaRPr lang="en-US" sz="2800">
              <a:latin typeface="Times New Roman" panose="02020603050405020304" charset="0"/>
              <a:cs typeface="Times New Roman" panose="02020603050405020304" charset="0"/>
            </a:endParaRPr>
          </a:p>
          <a:p>
            <a:pPr marL="0" indent="0">
              <a:lnSpc>
                <a:spcPct val="100000"/>
              </a:lnSpc>
              <a:buNone/>
            </a:pPr>
            <a:r>
              <a:rPr lang="en-US" sz="2800">
                <a:latin typeface="Times New Roman" panose="02020603050405020304" charset="0"/>
                <a:cs typeface="Times New Roman" panose="02020603050405020304" charset="0"/>
                <a:sym typeface="+mn-ea"/>
              </a:rPr>
              <a:t>Східний масаж на відміну від європейського не має вікових обмежень. </a:t>
            </a:r>
            <a:endParaRPr lang="en-US" sz="2800">
              <a:latin typeface="Times New Roman" panose="02020603050405020304" charset="0"/>
              <a:cs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0" y="175260"/>
            <a:ext cx="10972800" cy="6301740"/>
          </a:xfrm>
        </p:spPr>
        <p:txBody>
          <a:bodyPr/>
          <a:p>
            <a:pPr marL="0" indent="0">
              <a:buNone/>
            </a:pPr>
            <a:r>
              <a:rPr lang="en-US" sz="2800">
                <a:latin typeface="Times New Roman" panose="02020603050405020304" charset="0"/>
                <a:cs typeface="Times New Roman" panose="02020603050405020304" charset="0"/>
              </a:rPr>
              <a:t>Механізм дії масажу подібний до дії голкотерапії: внаслідок механічного подразнення шкіри і тканин, що лежать глибше, при виконанні різноманітних спеціальних прийомів будь-якої сили виникає збудження механорецепторів, призначених для перетворення енергії механічних подразнень у специфічну активність нервової системи — у сигнали, що несуть нервовим центрам інформацію. При механічному подразненні під час масажу піддаються дії не тільки чутливі закінчення, закладені у шкірі, але і баро-, хемо- і ангіорецептори, закладені в підшкірній клітковині, м''язах, зв''язках, периневральних і периваскулярних сплетеннях. Поліпшуються трофіка й функція шкіри, м''язів, зв''язок, а також секреція синовіальної рідини, лімфовідтік і кровопостачання відповідних органів і систем.</a:t>
            </a:r>
            <a:endParaRPr lang="en-US" sz="2800">
              <a:latin typeface="Times New Roman" panose="02020603050405020304" charset="0"/>
              <a:cs typeface="Times New Roman" panose="02020603050405020304" charset="0"/>
            </a:endParaRPr>
          </a:p>
        </p:txBody>
      </p:sp>
    </p:spTree>
  </p:cSld>
  <p:clrMapOvr>
    <a:masterClrMapping/>
  </p:clrMapOvr>
</p:sld>
</file>

<file path=ppt/theme/theme1.xml><?xml version="1.0" encoding="utf-8"?>
<a:theme xmlns:a="http://schemas.openxmlformats.org/drawingml/2006/main" name="Green Color">
  <a:themeElements>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Green Color">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reen Col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reen Colo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reen Colo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reen Colo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reen Colo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reen Colo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reen Colo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reen Colo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reen Colo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reen Colo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reen Colo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reen Colo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8641</Words>
  <Application>WPS Presentation</Application>
  <PresentationFormat>Widescreen</PresentationFormat>
  <Paragraphs>93</Paragraphs>
  <Slides>19</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19</vt:i4>
      </vt:variant>
    </vt:vector>
  </HeadingPairs>
  <TitlesOfParts>
    <vt:vector size="28" baseType="lpstr">
      <vt:lpstr>Arial</vt:lpstr>
      <vt:lpstr>SimSun</vt:lpstr>
      <vt:lpstr>Wingdings</vt:lpstr>
      <vt:lpstr>Times New Roman</vt:lpstr>
      <vt:lpstr>Microsoft YaHei</vt:lpstr>
      <vt:lpstr/>
      <vt:lpstr>Arial Unicode MS</vt:lpstr>
      <vt:lpstr>Calibri</vt:lpstr>
      <vt:lpstr>Green Color</vt:lpstr>
      <vt:lpstr>Традиційний східний масаж у програмах медичної реабілітації</vt:lpstr>
      <vt:lpstr>План</vt:lpstr>
      <vt:lpstr>1.Поняття й основні положення традиційного східного масажу. </vt:lpstr>
      <vt:lpstr>PowerPoint 演示文稿</vt:lpstr>
      <vt:lpstr>За допомогою масажу добре лікуються: </vt:lpstr>
      <vt:lpstr>Протипоказання щодо проведення традиційного східного масажу: </vt:lpstr>
      <vt:lpstr>PowerPoint 演示文稿</vt:lpstr>
      <vt:lpstr>PowerPoint 演示文稿</vt:lpstr>
      <vt:lpstr>PowerPoint 演示文稿</vt:lpstr>
      <vt:lpstr>2. Основні прийоми традиційного східного масажу.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Традиційний східний масаж у програмах медичної реабілітації</dc:title>
  <dc:creator/>
  <cp:lastModifiedBy>Максим</cp:lastModifiedBy>
  <cp:revision>3</cp:revision>
  <dcterms:created xsi:type="dcterms:W3CDTF">2020-04-08T21:47:00Z</dcterms:created>
  <dcterms:modified xsi:type="dcterms:W3CDTF">2020-04-09T21:25:49Z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1033-11.2.0.9255</vt:lpwstr>
  </property>
</Properties>
</file>